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9" r:id="rId2"/>
  </p:sldMasterIdLst>
  <p:sldIdLst>
    <p:sldId id="256" r:id="rId3"/>
    <p:sldId id="257" r:id="rId4"/>
    <p:sldId id="258" r:id="rId5"/>
    <p:sldId id="265" r:id="rId6"/>
    <p:sldId id="261" r:id="rId7"/>
    <p:sldId id="260" r:id="rId8"/>
    <p:sldId id="272" r:id="rId9"/>
    <p:sldId id="262" r:id="rId10"/>
    <p:sldId id="263" r:id="rId11"/>
    <p:sldId id="266" r:id="rId12"/>
    <p:sldId id="273" r:id="rId13"/>
    <p:sldId id="267" r:id="rId14"/>
    <p:sldId id="268" r:id="rId15"/>
    <p:sldId id="270" r:id="rId16"/>
    <p:sldId id="271" r:id="rId17"/>
    <p:sldId id="26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1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6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86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32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8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7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C8AD34-E377-4A39-921F-60600FDCB2C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D81AB5-2DB6-4868-9D25-3A9839FF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5%D7%99%D7%A7%D7%99%D7%A4%D7%93%D7%99%D7%94:%D7%94%D7%99%D7%95%D7%9D_%D7%91%D7%94%D7%99%D7%A1%D7%98%D7%95%D7%A8%D7%99%D7%94" TargetMode="External"/><Relationship Id="rId2" Type="http://schemas.openxmlformats.org/officeDocument/2006/relationships/hyperlink" Target="http://www.thepeoplehistory.com/this-day-in-history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https://www.facebook.com/altman.i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iger.com/crm/open-source-downloads/" TargetMode="External"/><Relationship Id="rId2" Type="http://schemas.openxmlformats.org/officeDocument/2006/relationships/hyperlink" Target="https://librestock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ourceforge.net/projects/openbravo/?source=directory" TargetMode="External"/><Relationship Id="rId5" Type="http://schemas.openxmlformats.org/officeDocument/2006/relationships/hyperlink" Target="http://sourceforge.net/projects/tustena/?source=directory" TargetMode="External"/><Relationship Id="rId4" Type="http://schemas.openxmlformats.org/officeDocument/2006/relationships/hyperlink" Target="http://www.vtiger.org.il/index.php/%D7%94%D7%95%D7%A8%D7%90%D7%95%D7%AA_%D7%94%D7%AA%D7%A7%D7%A0%D7%94_%D7%9C%D7%92%D7%A8%D7%A1%D7%94_%D7%A2%D7%91%D7%A8%D7%99%D7%A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akers.com/statistics/facebook/pages/total/isra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dithbraids/" TargetMode="External"/><Relationship Id="rId2" Type="http://schemas.openxmlformats.org/officeDocument/2006/relationships/hyperlink" Target="http://www.&#1491;&#1507;&#1489;&#1508;&#1497;&#1497;&#1505;&#1489;&#1493;&#1511;.com/%D7%9E%D7%93%D7%A8%D7%99%D7%9A.ph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facebook.com/noambale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להיות עסק קטן ברשת חברתית גדולה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קרין אהרון 050-5698025</a:t>
            </a:r>
          </a:p>
          <a:p>
            <a:r>
              <a:rPr lang="he-IL" dirty="0"/>
              <a:t>אוקטובר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6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קידום הדף העסקי </a:t>
            </a:r>
            <a:endParaRPr lang="en-US" dirty="0"/>
          </a:p>
        </p:txBody>
      </p:sp>
      <p:sp>
        <p:nvSpPr>
          <p:cNvPr id="8" name="AutoShape 10" descr="https://img.wcdn.co.il/f_auto,w_700,t_54/1/6/2/9/1629582-46.jpg"/>
          <p:cNvSpPr>
            <a:spLocks noChangeAspect="1" noChangeArrowheads="1"/>
          </p:cNvSpPr>
          <p:nvPr/>
        </p:nvSpPr>
        <p:spPr bwMode="auto">
          <a:xfrm>
            <a:off x="2864269" y="3392367"/>
            <a:ext cx="1733609" cy="17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img.wcdn.co.il/f_auto,w_700,t_54/1/6/2/9/1629582-46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 rtl="1"/>
            <a:r>
              <a:rPr lang="he-IL" dirty="0"/>
              <a:t>לאחר העלאת הדף העסקי יש צורך להשיג "אוהדים".</a:t>
            </a:r>
          </a:p>
          <a:p>
            <a:pPr algn="r" rtl="1"/>
            <a:r>
              <a:rPr lang="he-IL" dirty="0"/>
              <a:t>מי שאוהב את הדף (עשה לייק) יקבל עדכונים מהדף בדחיפה (להבדיל מאתר אינטרנט).</a:t>
            </a:r>
          </a:p>
          <a:p>
            <a:pPr algn="r" rtl="1"/>
            <a:r>
              <a:rPr lang="he-IL" dirty="0"/>
              <a:t>חשוב לזכור :</a:t>
            </a:r>
          </a:p>
          <a:p>
            <a:pPr lvl="1" algn="r" rtl="1"/>
            <a:r>
              <a:rPr lang="he-IL" sz="1800" dirty="0"/>
              <a:t>לא כל מי שאוהד ייחשף לתכנים שמועלים על ידי העסק מכיוון </a:t>
            </a:r>
            <a:r>
              <a:rPr lang="he-IL" sz="1800" dirty="0" err="1"/>
              <a:t>שפייסבוק</a:t>
            </a:r>
            <a:r>
              <a:rPr lang="he-IL" sz="1800" dirty="0"/>
              <a:t> מחליט מה תהיה החשיפה של כל פוסט, בין היתר בהתאם לאופי הפוסט ולתגובות אליו.</a:t>
            </a:r>
          </a:p>
          <a:p>
            <a:pPr lvl="1" algn="r" rtl="1"/>
            <a:r>
              <a:rPr lang="he-IL" sz="1800" dirty="0"/>
              <a:t>המטרה שלנו בשיווק היא להפוך את אוהדי הדף ללקוחות העסק – לא מספיק לנו ה"לייק"</a:t>
            </a:r>
          </a:p>
        </p:txBody>
      </p:sp>
      <p:pic>
        <p:nvPicPr>
          <p:cNvPr id="10" name="Picture 6" descr="Image result for ‫לוגו פייסבוק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76" y="785034"/>
            <a:ext cx="3057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9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קידום הדף העסקי - המשך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 ניתן להשיג אוהדים בצורה אורגנית (ללא מימון) במספר דרכים:</a:t>
            </a:r>
          </a:p>
          <a:p>
            <a:pPr lvl="1" algn="r" rtl="1"/>
            <a:r>
              <a:rPr lang="he-IL" sz="1800" dirty="0"/>
              <a:t>הזמנת חברים לאהוד את הדף – באמצעות פרסום פוסט בפרופיל האישי ובקשה מחברים לשתף.</a:t>
            </a:r>
            <a:endParaRPr lang="en-US" sz="1800" dirty="0"/>
          </a:p>
          <a:p>
            <a:pPr lvl="1" algn="r" rtl="1"/>
            <a:r>
              <a:rPr lang="he-IL" sz="1800" dirty="0"/>
              <a:t>הצטרפות לקבוצות (דרך הפרופיל האישי) ופרסום בהן – יש להקפיד על כללי הקבוצה בנוגע לפרסום. דוגמאות לקבוצות:</a:t>
            </a:r>
          </a:p>
          <a:p>
            <a:pPr lvl="2" algn="r" rtl="1"/>
            <a:r>
              <a:rPr lang="he-IL" sz="1800" dirty="0"/>
              <a:t>קבוצות לפי אזור הפעילות</a:t>
            </a:r>
          </a:p>
          <a:p>
            <a:pPr lvl="2" algn="r" rtl="1"/>
            <a:r>
              <a:rPr lang="he-IL" sz="1800" dirty="0"/>
              <a:t>קבוצות לפי תחום העיסוק</a:t>
            </a:r>
          </a:p>
          <a:p>
            <a:pPr lvl="2" algn="r" rtl="1"/>
            <a:r>
              <a:rPr lang="he-IL" sz="1800" dirty="0"/>
              <a:t>קבוצות של נשים עצמאיות </a:t>
            </a:r>
          </a:p>
          <a:p>
            <a:pPr lvl="1" algn="r" rtl="1"/>
            <a:r>
              <a:rPr lang="he-IL" sz="1800" dirty="0"/>
              <a:t>פרסום </a:t>
            </a:r>
            <a:r>
              <a:rPr lang="he-IL" sz="1800" dirty="0" err="1"/>
              <a:t>פוסטים</a:t>
            </a:r>
            <a:r>
              <a:rPr lang="he-IL" sz="1800" dirty="0"/>
              <a:t> איכותיים אשר יביאו לשיתוף הדף (דוגמא– בית ספר למוזיקה)</a:t>
            </a:r>
          </a:p>
          <a:p>
            <a:pPr lvl="1" algn="r" rtl="1"/>
            <a:r>
              <a:rPr lang="he-IL" sz="1800" dirty="0"/>
              <a:t>תיוג לקוחות </a:t>
            </a:r>
            <a:r>
              <a:rPr lang="he-IL" sz="1800" dirty="0" err="1"/>
              <a:t>בפוסטים</a:t>
            </a:r>
            <a:r>
              <a:rPr lang="he-IL" sz="1800" dirty="0"/>
              <a:t> יביאו לחשיפת הדף בקרב חברי הלקוחות</a:t>
            </a:r>
          </a:p>
          <a:p>
            <a:pPr lvl="1" algn="r" rtl="1"/>
            <a:r>
              <a:rPr lang="he-IL" sz="1800" dirty="0"/>
              <a:t>פתיחת קבוצה מקצועית (דורש זמן)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8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/>
              <a:t>חשוב להסביר לבעלת העסק כי מדובר בתהליך ארוך ומייגע ונדרשת סבלנות רבה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2" y="2103438"/>
            <a:ext cx="5898355" cy="3932237"/>
          </a:xfrm>
        </p:spPr>
      </p:pic>
    </p:spTree>
    <p:extLst>
      <p:ext uri="{BB962C8B-B14F-4D97-AF65-F5344CB8AC3E}">
        <p14:creationId xmlns:p14="http://schemas.microsoft.com/office/powerpoint/2010/main" val="47580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	על מה נכתוב בדף שלנו?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he-IL" dirty="0"/>
              <a:t>מומלץ לבחור מספר עולמות תוכן עבור </a:t>
            </a:r>
            <a:r>
              <a:rPr lang="he-IL" dirty="0" err="1"/>
              <a:t>הפוסטים</a:t>
            </a:r>
            <a:endParaRPr lang="he-IL" dirty="0"/>
          </a:p>
          <a:p>
            <a:pPr algn="r" rtl="1"/>
            <a:r>
              <a:rPr lang="he-IL" dirty="0"/>
              <a:t>ניתן להתייחס </a:t>
            </a:r>
            <a:r>
              <a:rPr lang="he-IL" dirty="0" err="1"/>
              <a:t>בפוסטים</a:t>
            </a:r>
            <a:r>
              <a:rPr lang="he-IL" dirty="0"/>
              <a:t> למועדים ולימים מיוחדים בהתאם לעסק – יום האהבה, חגים, סיום שנת לימודים</a:t>
            </a:r>
          </a:p>
          <a:p>
            <a:pPr algn="r" rtl="1"/>
            <a:r>
              <a:rPr lang="he-IL" dirty="0"/>
              <a:t>אפשר להתייחס למה שקרה "היום לפני..." בהתאם לאופי העסק</a:t>
            </a:r>
            <a:r>
              <a:rPr lang="en-US" dirty="0"/>
              <a:t> – </a:t>
            </a:r>
            <a:r>
              <a:rPr lang="he-IL" dirty="0">
                <a:hlinkClick r:id="rId2"/>
              </a:rPr>
              <a:t>דוגמא</a:t>
            </a:r>
            <a:r>
              <a:rPr lang="he-IL" dirty="0"/>
              <a:t> אנגלית / </a:t>
            </a:r>
            <a:r>
              <a:rPr lang="he-IL" dirty="0">
                <a:hlinkClick r:id="rId3"/>
              </a:rPr>
              <a:t>דוגמא </a:t>
            </a:r>
            <a:r>
              <a:rPr lang="he-IL" dirty="0"/>
              <a:t>עברית </a:t>
            </a:r>
          </a:p>
          <a:p>
            <a:pPr algn="r" rtl="1"/>
            <a:r>
              <a:rPr lang="he-IL" dirty="0"/>
              <a:t>ניתן לתזמן את </a:t>
            </a:r>
            <a:r>
              <a:rPr lang="he-IL" dirty="0" err="1"/>
              <a:t>הפוסטים</a:t>
            </a:r>
            <a:r>
              <a:rPr lang="he-IL" dirty="0"/>
              <a:t> על מנת שיעלו באופן אוטומטי</a:t>
            </a:r>
          </a:p>
          <a:p>
            <a:pPr algn="r" rtl="1"/>
            <a:r>
              <a:rPr lang="he-IL" dirty="0"/>
              <a:t>כל פוסט ילווה בתמונה/מצגת/סרטון – </a:t>
            </a:r>
          </a:p>
          <a:p>
            <a:pPr lvl="1" algn="r" rtl="1"/>
            <a:r>
              <a:rPr lang="he-IL" dirty="0"/>
              <a:t>מומלץ לצלם תמונות המציגות את פעילות העסק, בעיקר עם לקוחות. אם מישהו אחר צילם יש לתת קרדיט לצלם (ולתייג אותו כמובן)</a:t>
            </a:r>
          </a:p>
          <a:p>
            <a:pPr lvl="1" algn="r" rtl="1"/>
            <a:r>
              <a:rPr lang="he-IL" dirty="0"/>
              <a:t>מומלץ לתייג את הלקוח – בהסכמתו</a:t>
            </a:r>
          </a:p>
          <a:p>
            <a:pPr lvl="1" algn="r" rtl="1"/>
            <a:r>
              <a:rPr lang="he-IL" dirty="0"/>
              <a:t>תשומת לב מיוחדת להעלאת תמונות של ילדים – בהסכמת ההורים בלבד (למי שמעביר חוגים לילדים – עדיף הסכמה בכתב)</a:t>
            </a:r>
          </a:p>
          <a:p>
            <a:pPr algn="r" rtl="1"/>
            <a:r>
              <a:rPr lang="he-IL" dirty="0"/>
              <a:t>יש לעשות תמהיל נכון בין </a:t>
            </a:r>
            <a:r>
              <a:rPr lang="he-IL" dirty="0" err="1"/>
              <a:t>פוסטים</a:t>
            </a:r>
            <a:r>
              <a:rPr lang="he-IL" dirty="0"/>
              <a:t> שיווקיים לבין </a:t>
            </a:r>
            <a:r>
              <a:rPr lang="he-IL" dirty="0" err="1"/>
              <a:t>פוסטים</a:t>
            </a:r>
            <a:r>
              <a:rPr lang="he-IL" dirty="0"/>
              <a:t> אחרים. </a:t>
            </a:r>
          </a:p>
          <a:p>
            <a:pPr algn="r" rtl="1"/>
            <a:r>
              <a:rPr lang="he-IL" dirty="0"/>
              <a:t>לשים לב לאבחנה בין תוכן אישי לתוכן עסקי</a:t>
            </a:r>
          </a:p>
          <a:p>
            <a:pPr algn="r" rtl="1"/>
            <a:r>
              <a:rPr lang="he-IL" dirty="0"/>
              <a:t>דוגמאות – </a:t>
            </a:r>
            <a:r>
              <a:rPr lang="he-IL" dirty="0">
                <a:hlinkClick r:id="rId4"/>
              </a:rPr>
              <a:t>אלטמן בריאות 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" y="385666"/>
            <a:ext cx="3096640" cy="20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מה עובד 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b="1" dirty="0"/>
              <a:t>הגדרה נכונה של קהל היעד</a:t>
            </a:r>
          </a:p>
          <a:p>
            <a:pPr algn="r" rtl="1"/>
            <a:r>
              <a:rPr lang="he-IL" b="1" dirty="0"/>
              <a:t>תוכן איכותי שמספק ערך לאוהדים שלכם ולא רק קידום המוצר.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כדאי להתמקד בלספק עניין, לבדר ובאופן כללי להכניס קצת כיף לתוכן שאתם מקדמים, אפילו אם זה לא תוכן שאתם בעצמכם יצרתם. לדוגמא – שיתוף סרטונים שמישהו אחר יצר, שיתוף כתבות שמעניינות את קהל היעד</a:t>
            </a:r>
          </a:p>
          <a:p>
            <a:pPr algn="r" rtl="1"/>
            <a:r>
              <a:rPr lang="he-IL" dirty="0"/>
              <a:t>רגש תמיד עובד. למכור פחות ולרגש יותר.</a:t>
            </a:r>
          </a:p>
          <a:p>
            <a:pPr algn="r" rtl="1"/>
            <a:r>
              <a:rPr lang="he-IL" dirty="0"/>
              <a:t>תוכן שעובד - 5 דברים שלא ידעתם על ...</a:t>
            </a:r>
          </a:p>
          <a:p>
            <a:pPr algn="r" rtl="1"/>
            <a:r>
              <a:rPr lang="he-IL" dirty="0"/>
              <a:t>לגוון </a:t>
            </a:r>
            <a:r>
              <a:rPr lang="he-IL" dirty="0" err="1"/>
              <a:t>בפוסטים</a:t>
            </a:r>
            <a:r>
              <a:rPr lang="he-IL" dirty="0"/>
              <a:t> – לנצל את האפשרויות השונות שיש </a:t>
            </a:r>
            <a:r>
              <a:rPr lang="he-IL" dirty="0" err="1"/>
              <a:t>בפייסבוק</a:t>
            </a:r>
            <a:endParaRPr lang="he-IL" dirty="0"/>
          </a:p>
          <a:p>
            <a:pPr algn="r" rtl="1"/>
            <a:r>
              <a:rPr lang="he-IL" dirty="0"/>
              <a:t>יש לשים לב לתזמון – להתאים את התוכן למועד הפרסום של הפוסט – חגים, מועדים, יום האהבה וכד' </a:t>
            </a:r>
          </a:p>
          <a:p>
            <a:pPr algn="r" rtl="1"/>
            <a:r>
              <a:rPr lang="he-IL" dirty="0"/>
              <a:t>להתייחס לטרנדים</a:t>
            </a:r>
          </a:p>
          <a:p>
            <a:pPr algn="r" rtl="1"/>
            <a:r>
              <a:rPr lang="he-IL" dirty="0"/>
              <a:t>אפשר לקדם את הדף גם בלי להתייחס למוצר. לדוגמא – הכלב אלטמן, מזרחי טפחות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דוגמא:</a:t>
            </a:r>
            <a:endParaRPr lang="en-US" dirty="0"/>
          </a:p>
        </p:txBody>
      </p:sp>
      <p:pic>
        <p:nvPicPr>
          <p:cNvPr id="5122" name="Picture 2" descr="Bank-exam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70" y="534882"/>
            <a:ext cx="3791082" cy="58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6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ניהול הקשר אל מול הלקוחות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בדף </a:t>
            </a:r>
            <a:r>
              <a:rPr lang="he-IL" dirty="0" err="1"/>
              <a:t>הפייסבוק</a:t>
            </a:r>
            <a:r>
              <a:rPr lang="he-IL" dirty="0"/>
              <a:t> העסקי יש מספר אפשרויות ליצירת קשר:</a:t>
            </a:r>
          </a:p>
          <a:p>
            <a:pPr lvl="1" algn="r" rtl="1"/>
            <a:r>
              <a:rPr lang="he-IL" dirty="0"/>
              <a:t>תכתובת בהודעה לעסק – תיבת הדואר של העסק – רק בעל העסק רואה</a:t>
            </a:r>
          </a:p>
          <a:p>
            <a:pPr lvl="1" algn="r" rtl="1"/>
            <a:r>
              <a:rPr lang="he-IL" dirty="0"/>
              <a:t>כתיבת תגובה על גבי הפוסט – הלקוח מתייחס לפוסט, שואל שאלה, מחמיא וכדומה</a:t>
            </a:r>
          </a:p>
          <a:p>
            <a:pPr lvl="1" algn="r" rtl="1"/>
            <a:r>
              <a:rPr lang="he-IL" dirty="0" err="1"/>
              <a:t>פוסטים</a:t>
            </a:r>
            <a:r>
              <a:rPr lang="he-IL" dirty="0"/>
              <a:t> של מבקרים (</a:t>
            </a:r>
            <a:r>
              <a:rPr lang="en-US" dirty="0"/>
              <a:t>visitors post</a:t>
            </a:r>
            <a:r>
              <a:rPr lang="he-IL" dirty="0"/>
              <a:t>) – הלקוחות יכולים להעלות פוסט אשר יוצג במקום נפרד, ניתן לשתף בדף</a:t>
            </a:r>
          </a:p>
          <a:p>
            <a:pPr lvl="1" algn="r" rtl="1"/>
            <a:r>
              <a:rPr lang="he-IL" dirty="0"/>
              <a:t>ביקורת – הלקוחות יכולים לדרג את בית העסק – כיצד מגיבים לביקורת שלילית?</a:t>
            </a:r>
          </a:p>
          <a:p>
            <a:pPr algn="r" rtl="1"/>
            <a:r>
              <a:rPr lang="he-IL" b="1" dirty="0"/>
              <a:t>ישנה חשיבות גדולה למתן מענה לכל התייחסות של לקוח בהקדם האפשרי</a:t>
            </a:r>
          </a:p>
          <a:p>
            <a:pPr algn="r" rtl="1"/>
            <a:r>
              <a:rPr lang="he-IL" dirty="0"/>
              <a:t>ניתן לברך את הלקוחות בחגים, או להודות להם כשמגיעים למספר לקוחות מרשים (500, 1000 וכדומה)</a:t>
            </a:r>
          </a:p>
          <a:p>
            <a:pPr algn="r" rtl="1"/>
            <a:r>
              <a:rPr lang="he-IL" dirty="0"/>
              <a:t>מומלץ מדי פעם להעלות פוסט אשר דורש את מעורבות הלקוחות – הרשמה לפעילות כלשהי, תחרות, מבצע וכדומה, לאו דווקא בהקשר למוצר הספציפי שלנו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7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תוכן חינמי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תוכנת עריכה מומלצת – </a:t>
            </a:r>
            <a:r>
              <a:rPr lang="en-US" dirty="0"/>
              <a:t>CANVA</a:t>
            </a:r>
            <a:endParaRPr lang="he-IL" dirty="0"/>
          </a:p>
          <a:p>
            <a:pPr algn="r" rtl="1"/>
            <a:r>
              <a:rPr lang="he-IL" dirty="0"/>
              <a:t>מאגר תמונות – </a:t>
            </a:r>
            <a:r>
              <a:rPr lang="en-US" dirty="0">
                <a:hlinkClick r:id="rId2"/>
              </a:rPr>
              <a:t>librestock</a:t>
            </a:r>
            <a:endParaRPr lang="he-IL" dirty="0"/>
          </a:p>
          <a:p>
            <a:pPr algn="r" rtl="1"/>
            <a:r>
              <a:rPr lang="he-IL" dirty="0"/>
              <a:t>מערכות לניהול לקוחות –</a:t>
            </a:r>
          </a:p>
          <a:p>
            <a:pPr lvl="1" algn="r" rtl="1"/>
            <a:r>
              <a:rPr lang="en-US" dirty="0" err="1">
                <a:hlinkClick r:id="rId3"/>
              </a:rPr>
              <a:t>Vtiger</a:t>
            </a:r>
            <a:r>
              <a:rPr lang="he-IL" dirty="0"/>
              <a:t> ניתן גם להתקין תמיכה בעברית לאחר התקנת התוכנה. </a:t>
            </a:r>
            <a:r>
              <a:rPr lang="he-IL" dirty="0">
                <a:hlinkClick r:id="rId4"/>
              </a:rPr>
              <a:t>להסבר על התקנת עברית לחצו כאן</a:t>
            </a:r>
            <a:endParaRPr lang="he-IL" dirty="0"/>
          </a:p>
          <a:p>
            <a:pPr lvl="1" algn="r" rtl="1"/>
            <a:r>
              <a:rPr lang="en-US" dirty="0" err="1">
                <a:hlinkClick r:id="rId5"/>
              </a:rPr>
              <a:t>Tustena</a:t>
            </a:r>
            <a:r>
              <a:rPr lang="en-US" dirty="0">
                <a:hlinkClick r:id="rId5"/>
              </a:rPr>
              <a:t> CRM</a:t>
            </a:r>
            <a:endParaRPr lang="he-IL" dirty="0"/>
          </a:p>
          <a:p>
            <a:pPr lvl="1" algn="r" rtl="1"/>
            <a:r>
              <a:rPr lang="en-US" dirty="0" err="1">
                <a:hlinkClick r:id="rId6"/>
              </a:rPr>
              <a:t>Openbravo</a:t>
            </a:r>
            <a:r>
              <a:rPr lang="en-US" dirty="0">
                <a:hlinkClick r:id="rId6"/>
              </a:rPr>
              <a:t> ERP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עיצוב לוגו – יש אתרים שתמורת סכום של כ- 100 שח מעצבים לוגו עבור העסק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9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4920" y="642594"/>
            <a:ext cx="4750279" cy="1371600"/>
          </a:xfrm>
        </p:spPr>
        <p:txBody>
          <a:bodyPr>
            <a:normAutofit/>
          </a:bodyPr>
          <a:lstStyle/>
          <a:p>
            <a:pPr algn="r"/>
            <a:r>
              <a:rPr lang="he-IL" dirty="0"/>
              <a:t>למה צריך את זה?</a:t>
            </a:r>
            <a:endParaRPr lang="en-US" dirty="0"/>
          </a:p>
        </p:txBody>
      </p:sp>
      <p:pic>
        <p:nvPicPr>
          <p:cNvPr id="5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532" y="975390"/>
            <a:ext cx="4596432" cy="50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3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/>
              <a:t>משתמשי </a:t>
            </a:r>
            <a:r>
              <a:rPr lang="he-IL" dirty="0" err="1"/>
              <a:t>פייסבוק</a:t>
            </a:r>
            <a:r>
              <a:rPr lang="he-IL" dirty="0"/>
              <a:t> בעולם (נכון לספטמבר 2017)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849" y="1473710"/>
            <a:ext cx="6179229" cy="3932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6272" y="5867731"/>
            <a:ext cx="101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סטטיסטיקות מעודכנות לגבי שימוש </a:t>
            </a:r>
            <a:r>
              <a:rPr lang="he-IL" dirty="0" err="1"/>
              <a:t>בפייסבוק</a:t>
            </a:r>
            <a:r>
              <a:rPr lang="he-IL" dirty="0"/>
              <a:t> </a:t>
            </a:r>
            <a:r>
              <a:rPr lang="he-IL" dirty="0">
                <a:hlinkClick r:id="rId3"/>
              </a:rPr>
              <a:t>בישראל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68883" y="2208362"/>
            <a:ext cx="3769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בישראל 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מספר המשתמשים (3,446,320).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אחוז המשתמשים </a:t>
            </a:r>
            <a:r>
              <a:rPr lang="he-IL" dirty="0" err="1"/>
              <a:t>בפייסבוק</a:t>
            </a:r>
            <a:r>
              <a:rPr lang="he-IL" dirty="0"/>
              <a:t> מכלל </a:t>
            </a:r>
            <a:r>
              <a:rPr lang="he-IL" dirty="0" err="1"/>
              <a:t>האוכלוסיה</a:t>
            </a:r>
            <a:r>
              <a:rPr lang="he-IL" dirty="0"/>
              <a:t> (47.14%).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אחוז המשתמשים </a:t>
            </a:r>
            <a:r>
              <a:rPr lang="he-IL" dirty="0" err="1"/>
              <a:t>בפייסבוק</a:t>
            </a:r>
            <a:r>
              <a:rPr lang="he-IL" dirty="0"/>
              <a:t> מכלל המשתמשים באינטרנט (65.86%).</a:t>
            </a:r>
          </a:p>
        </p:txBody>
      </p:sp>
    </p:spTree>
    <p:extLst>
      <p:ext uri="{BB962C8B-B14F-4D97-AF65-F5344CB8AC3E}">
        <p14:creationId xmlns:p14="http://schemas.microsoft.com/office/powerpoint/2010/main" val="262883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err="1"/>
              <a:t>פייסבוק</a:t>
            </a:r>
            <a:r>
              <a:rPr lang="he-IL" dirty="0"/>
              <a:t> – הרשת החברתית המובילה בעולם </a:t>
            </a:r>
            <a:endParaRPr lang="en-US" dirty="0"/>
          </a:p>
        </p:txBody>
      </p:sp>
      <p:pic>
        <p:nvPicPr>
          <p:cNvPr id="2050" name="Picture 2" descr="Image result for ‫לוגו פייסבוק‬‎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6" y="2014194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‫לוגו פייסבוק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8" y="4295954"/>
            <a:ext cx="3115390" cy="19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9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71475"/>
            <a:ext cx="109061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/>
              <a:t>איך נראה עסק זעיר ברשתות החברתיות?	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מומלץ להקים דף עסקי עבור העסק – נפרד מהפרופיל האישי.</a:t>
            </a:r>
          </a:p>
          <a:p>
            <a:pPr algn="r" rtl="1"/>
            <a:r>
              <a:rPr lang="he-IL" dirty="0"/>
              <a:t>במקרים מסוימים מתאימה גם קבוצה (סגורה/פתוחה). לדוגמא – קבוצת תמיכה או ייעוץ בנושא ההתמחות של העסק</a:t>
            </a:r>
          </a:p>
          <a:p>
            <a:pPr algn="r" rtl="1"/>
            <a:r>
              <a:rPr lang="he-IL" dirty="0"/>
              <a:t>אתר אינטרנט – נחוץ במקרים מסוימים, בעיקר כשיש תוכן רב שנדרש להציג. </a:t>
            </a:r>
            <a:r>
              <a:rPr lang="en-US" dirty="0"/>
              <a:t>WIX</a:t>
            </a:r>
            <a:r>
              <a:rPr lang="he-IL" dirty="0"/>
              <a:t> מציעה פלטפורמה נוחה ליצירת אתר חינמי (קיים הסדר מול העמותה). </a:t>
            </a:r>
          </a:p>
          <a:p>
            <a:pPr algn="r" rtl="1"/>
            <a:r>
              <a:rPr lang="he-IL" dirty="0"/>
              <a:t>רשתות חברתיות נוספות – </a:t>
            </a:r>
          </a:p>
          <a:p>
            <a:pPr lvl="1" algn="r" rtl="1"/>
            <a:r>
              <a:rPr lang="he-IL" dirty="0" err="1"/>
              <a:t>לינקדין</a:t>
            </a:r>
            <a:r>
              <a:rPr lang="he-IL" dirty="0"/>
              <a:t> – רשת חברתית עסקית (מתנהלת באנגלית בעיקר) – מתאימה לאנשי הייטק, עורכי דין, רואי חשבון. </a:t>
            </a:r>
          </a:p>
          <a:p>
            <a:pPr lvl="1" algn="r" rtl="1"/>
            <a:r>
              <a:rPr lang="he-IL" dirty="0" err="1"/>
              <a:t>פינטרס</a:t>
            </a:r>
            <a:r>
              <a:rPr lang="he-IL" dirty="0"/>
              <a:t> – רשת ויזואלית יותר- מתאימה למי שעוסק בעיצוב הבית, צילום וכדומה.</a:t>
            </a:r>
          </a:p>
          <a:p>
            <a:pPr lvl="1" algn="r" rtl="1"/>
            <a:r>
              <a:rPr lang="he-IL" dirty="0" err="1"/>
              <a:t>וואטסאפ</a:t>
            </a:r>
            <a:r>
              <a:rPr lang="he-IL" dirty="0"/>
              <a:t> – בהקשר העסקי משמשת בעיקר לקבוצות, אשר חלקן מתחילות מקבוצות </a:t>
            </a:r>
            <a:r>
              <a:rPr lang="he-IL" dirty="0" err="1"/>
              <a:t>בפייסבוק</a:t>
            </a:r>
            <a:r>
              <a:rPr lang="he-IL" dirty="0"/>
              <a:t>. </a:t>
            </a:r>
            <a:endParaRPr lang="en-US" dirty="0"/>
          </a:p>
        </p:txBody>
      </p:sp>
      <p:sp>
        <p:nvSpPr>
          <p:cNvPr id="5" name="AutoShape 4" descr="Image result for ‫לוגו לינקדאין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‫לוגו לינקדאין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לפני שרצים </a:t>
            </a:r>
            <a:r>
              <a:rPr lang="he-IL" dirty="0" err="1"/>
              <a:t>לפייסבוק</a:t>
            </a:r>
            <a:r>
              <a:rPr lang="he-IL" dirty="0"/>
              <a:t>...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מי אני</a:t>
            </a:r>
          </a:p>
          <a:p>
            <a:pPr algn="r" rtl="1"/>
            <a:r>
              <a:rPr lang="he-IL" dirty="0"/>
              <a:t>מה המותג שלי</a:t>
            </a:r>
          </a:p>
          <a:p>
            <a:pPr algn="r" rtl="1"/>
            <a:r>
              <a:rPr lang="he-IL" dirty="0"/>
              <a:t>מהם המוצרים שאני רוצה להציע ללקוחות שלי</a:t>
            </a:r>
          </a:p>
          <a:p>
            <a:pPr algn="r" rtl="1"/>
            <a:r>
              <a:rPr lang="he-IL" dirty="0"/>
              <a:t>מי קהל היעד שלי</a:t>
            </a:r>
            <a:endParaRPr lang="en-US" dirty="0"/>
          </a:p>
          <a:p>
            <a:pPr algn="r" rtl="1"/>
            <a:r>
              <a:rPr lang="he-IL" dirty="0"/>
              <a:t>מה אני רוצה לשדר ללקוחות שלי</a:t>
            </a:r>
          </a:p>
          <a:p>
            <a:pPr algn="r" rtl="1"/>
            <a:r>
              <a:rPr lang="he-IL" dirty="0"/>
              <a:t>מה מבדיל אותי מאחרים</a:t>
            </a:r>
          </a:p>
          <a:p>
            <a:pPr algn="r" rtl="1"/>
            <a:r>
              <a:rPr lang="he-IL" dirty="0"/>
              <a:t>מה יש למתחרים שלי ברשתות החברתיות ובאינטרנט</a:t>
            </a:r>
          </a:p>
        </p:txBody>
      </p:sp>
    </p:spTree>
    <p:extLst>
      <p:ext uri="{BB962C8B-B14F-4D97-AF65-F5344CB8AC3E}">
        <p14:creationId xmlns:p14="http://schemas.microsoft.com/office/powerpoint/2010/main" val="136268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פתיחת דף עסקי </a:t>
            </a:r>
            <a:r>
              <a:rPr lang="he-IL" dirty="0" err="1"/>
              <a:t>בפייסבוק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8136" y="1785668"/>
            <a:ext cx="10297064" cy="4421900"/>
          </a:xfrm>
        </p:spPr>
        <p:txBody>
          <a:bodyPr>
            <a:normAutofit fontScale="47500" lnSpcReduction="20000"/>
          </a:bodyPr>
          <a:lstStyle/>
          <a:p>
            <a:pPr algn="r" rtl="1"/>
            <a:r>
              <a:rPr lang="he-IL" sz="3000" dirty="0">
                <a:hlinkClick r:id="rId2"/>
              </a:rPr>
              <a:t>כניסה למדריך </a:t>
            </a:r>
            <a:endParaRPr lang="he-IL" sz="3000" dirty="0"/>
          </a:p>
          <a:p>
            <a:pPr algn="r" rtl="1"/>
            <a:r>
              <a:rPr lang="he-IL" sz="3000" dirty="0"/>
              <a:t>יש להכין מראש – </a:t>
            </a:r>
            <a:r>
              <a:rPr lang="en-US" sz="3000" dirty="0"/>
              <a:t>COVER</a:t>
            </a:r>
            <a:r>
              <a:rPr lang="he-IL" sz="3000" dirty="0"/>
              <a:t> תמונת פרופיל ולוגו </a:t>
            </a:r>
          </a:p>
          <a:p>
            <a:pPr algn="r" rtl="1"/>
            <a:r>
              <a:rPr lang="he-IL" sz="3000" dirty="0"/>
              <a:t>מומלץ לקבוע תאריך מוקדם יותר של הקמת העסק (אפשר גם כמה שנים אחורה).</a:t>
            </a:r>
          </a:p>
          <a:p>
            <a:pPr algn="r" rtl="1"/>
            <a:r>
              <a:rPr lang="he-IL" sz="3000" dirty="0"/>
              <a:t>מומלץ עם פתיחת הדף העסקי להעביר אותו למצב </a:t>
            </a:r>
            <a:r>
              <a:rPr lang="he-IL" sz="3000" b="1" dirty="0"/>
              <a:t>לא פעיל </a:t>
            </a:r>
            <a:r>
              <a:rPr lang="he-IL" sz="3000" dirty="0"/>
              <a:t>באופן הבא:</a:t>
            </a:r>
          </a:p>
          <a:p>
            <a:pPr lvl="1" algn="r" rtl="1"/>
            <a:r>
              <a:rPr lang="he-IL" sz="3000" dirty="0"/>
              <a:t>הגדרות</a:t>
            </a:r>
          </a:p>
          <a:p>
            <a:pPr lvl="2" algn="r" rtl="1"/>
            <a:r>
              <a:rPr lang="he-IL" sz="3000" dirty="0"/>
              <a:t>חשיפת הדף</a:t>
            </a:r>
          </a:p>
          <a:p>
            <a:pPr lvl="3" algn="r" rtl="1"/>
            <a:r>
              <a:rPr lang="he-IL" sz="3000" dirty="0"/>
              <a:t>ערוך</a:t>
            </a:r>
          </a:p>
          <a:p>
            <a:pPr lvl="4" algn="r" rtl="1"/>
            <a:r>
              <a:rPr lang="he-IL" sz="3000" dirty="0"/>
              <a:t>לבחור - הדף לא פורסם</a:t>
            </a:r>
          </a:p>
          <a:p>
            <a:pPr algn="r" rtl="1"/>
            <a:r>
              <a:rPr lang="he-IL" sz="3000" dirty="0"/>
              <a:t>מילת המפתח החשובה – תפקיד בדף -</a:t>
            </a:r>
            <a:r>
              <a:rPr lang="en-US" sz="3000" dirty="0"/>
              <a:t>ROLE</a:t>
            </a:r>
            <a:r>
              <a:rPr lang="he-IL" sz="3000" dirty="0"/>
              <a:t> </a:t>
            </a:r>
            <a:r>
              <a:rPr lang="en-US" sz="3000" dirty="0"/>
              <a:t> -</a:t>
            </a:r>
            <a:r>
              <a:rPr lang="he-IL" sz="3000" dirty="0"/>
              <a:t> ניתן למנות כל אדם </a:t>
            </a:r>
          </a:p>
          <a:p>
            <a:pPr lvl="5" algn="r" rtl="1"/>
            <a:r>
              <a:rPr lang="he-IL" sz="3000" dirty="0"/>
              <a:t>שמירת שינויים </a:t>
            </a:r>
          </a:p>
          <a:p>
            <a:pPr marL="0" indent="0" algn="r" rtl="1">
              <a:buNone/>
            </a:pPr>
            <a:r>
              <a:rPr lang="he-IL" sz="3000" dirty="0"/>
              <a:t>    (מבין החברים שלי) לניהול הדף. </a:t>
            </a:r>
          </a:p>
          <a:p>
            <a:pPr algn="r" rtl="1"/>
            <a:r>
              <a:rPr lang="he-IL" sz="3000" dirty="0"/>
              <a:t>לא לשכוח להעניק </a:t>
            </a:r>
            <a:r>
              <a:rPr lang="he-IL" sz="3000" b="1" dirty="0"/>
              <a:t>הרשאות</a:t>
            </a:r>
            <a:r>
              <a:rPr lang="he-IL" sz="3000" dirty="0"/>
              <a:t> לבעלת העסק:</a:t>
            </a:r>
          </a:p>
          <a:p>
            <a:pPr lvl="1" algn="r" rtl="1"/>
            <a:r>
              <a:rPr lang="he-IL" sz="3000" dirty="0"/>
              <a:t>הגדרות</a:t>
            </a:r>
          </a:p>
          <a:p>
            <a:pPr lvl="2" algn="r" rtl="1"/>
            <a:r>
              <a:rPr lang="he-IL" sz="3000" dirty="0"/>
              <a:t>תפקידים בדף</a:t>
            </a:r>
          </a:p>
          <a:p>
            <a:pPr lvl="3" algn="r" rtl="1"/>
            <a:r>
              <a:rPr lang="he-IL" sz="3000" dirty="0"/>
              <a:t>הקצה תפקיד בדף</a:t>
            </a:r>
          </a:p>
          <a:p>
            <a:pPr lvl="4" algn="r" rtl="1"/>
            <a:r>
              <a:rPr lang="he-IL" sz="3000" dirty="0"/>
              <a:t>לבחור את בעלת העסק, להגדיר כמנהל ולשמור</a:t>
            </a:r>
          </a:p>
          <a:p>
            <a:pPr algn="r" rtl="1"/>
            <a:r>
              <a:rPr lang="he-IL" sz="3000" dirty="0"/>
              <a:t>יש לקשר לאתר האינטרנט של העסק/</a:t>
            </a:r>
            <a:r>
              <a:rPr lang="he-IL" sz="3000" dirty="0" err="1"/>
              <a:t>לאינסטגרם</a:t>
            </a:r>
            <a:r>
              <a:rPr lang="he-IL" sz="3000" dirty="0"/>
              <a:t> העסקי</a:t>
            </a:r>
          </a:p>
          <a:p>
            <a:pPr marL="1828800" lvl="4" indent="0" algn="r" rtl="1">
              <a:buNone/>
            </a:pPr>
            <a:endParaRPr lang="en-US" dirty="0"/>
          </a:p>
        </p:txBody>
      </p:sp>
      <p:pic>
        <p:nvPicPr>
          <p:cNvPr id="4" name="תמונה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3" y="3680115"/>
            <a:ext cx="4979371" cy="27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ניהול הדף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/>
          <a:lstStyle/>
          <a:p>
            <a:pPr algn="r" rtl="1"/>
            <a:r>
              <a:rPr lang="he-IL" dirty="0"/>
              <a:t>חשיבות הרושם הראשוני - מה יראה הלקוח כשיכנס לדף, מה המסר שהוא יקבל על העסק שלנו </a:t>
            </a:r>
            <a:endParaRPr lang="en-US" dirty="0"/>
          </a:p>
          <a:p>
            <a:pPr algn="r" rtl="1"/>
            <a:r>
              <a:rPr lang="he-IL" dirty="0"/>
              <a:t>העלאת תוכן ראשוני – ניתן לתזמן לאחור</a:t>
            </a:r>
          </a:p>
          <a:p>
            <a:pPr algn="r" rtl="1"/>
            <a:r>
              <a:rPr lang="he-IL" dirty="0"/>
              <a:t>מומלץ למלא את הפרטים בלשונית "אודות"</a:t>
            </a:r>
          </a:p>
          <a:p>
            <a:pPr algn="r" rtl="1"/>
            <a:r>
              <a:rPr lang="he-IL" dirty="0"/>
              <a:t>ניתן "לנעוץ" פוסט היכרות – דוגמא – </a:t>
            </a:r>
            <a:r>
              <a:rPr lang="he-IL" dirty="0">
                <a:hlinkClick r:id="rId2"/>
              </a:rPr>
              <a:t>נועם בלב</a:t>
            </a:r>
            <a:endParaRPr lang="he-IL" dirty="0"/>
          </a:p>
          <a:p>
            <a:pPr algn="r" rtl="1"/>
            <a:r>
              <a:rPr lang="he-IL" dirty="0"/>
              <a:t>רק לאחר הכנסת מספר </a:t>
            </a:r>
            <a:r>
              <a:rPr lang="he-IL" dirty="0" err="1"/>
              <a:t>פוסטים</a:t>
            </a:r>
            <a:r>
              <a:rPr lang="he-IL" dirty="0"/>
              <a:t> ומילוי פרטים על העסק ניתן להפוך את הדף לפעיל</a:t>
            </a:r>
          </a:p>
          <a:p>
            <a:pPr algn="r" rtl="1"/>
            <a:r>
              <a:rPr lang="he-IL" dirty="0"/>
              <a:t>בחירת עולמות תוכן – נרחיב בהמשך</a:t>
            </a:r>
          </a:p>
          <a:p>
            <a:pPr algn="r" rtl="1"/>
            <a:r>
              <a:rPr lang="he-IL" dirty="0"/>
              <a:t>לרוב מומלץ להעלות לא יותר משניים שלושה </a:t>
            </a:r>
            <a:r>
              <a:rPr lang="he-IL" dirty="0" err="1"/>
              <a:t>פוסטים</a:t>
            </a:r>
            <a:r>
              <a:rPr lang="he-IL" dirty="0"/>
              <a:t> בשבוע על מנת לא להטריד את האוהדים שלנו</a:t>
            </a:r>
            <a:endParaRPr lang="en-US" dirty="0"/>
          </a:p>
          <a:p>
            <a:pPr algn="r" rtl="1"/>
            <a:r>
              <a:rPr lang="he-IL" dirty="0"/>
              <a:t>ניתן לנהל את הדף גם מהטלפון החכם – אפליקציה –</a:t>
            </a:r>
            <a:r>
              <a:rPr lang="en-US" dirty="0" err="1"/>
              <a:t>facebook</a:t>
            </a:r>
            <a:r>
              <a:rPr lang="en-US" dirty="0"/>
              <a:t> pages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4" y="4779034"/>
            <a:ext cx="2652722" cy="17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61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סבון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TM02892315[[fn=עשן מתפתל]]</Template>
  <TotalTime>5533</TotalTime>
  <Words>1014</Words>
  <Application>Microsoft Office PowerPoint</Application>
  <PresentationFormat>מסך רחב</PresentationFormat>
  <Paragraphs>113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Garamond</vt:lpstr>
      <vt:lpstr>Gisha</vt:lpstr>
      <vt:lpstr>Times New Roman</vt:lpstr>
      <vt:lpstr>Wingdings 2</vt:lpstr>
      <vt:lpstr>HDOfficeLightV0</vt:lpstr>
      <vt:lpstr>סבון</vt:lpstr>
      <vt:lpstr>להיות עסק קטן ברשת חברתית גדולה</vt:lpstr>
      <vt:lpstr>למה צריך את זה?</vt:lpstr>
      <vt:lpstr>משתמשי פייסבוק בעולם (נכון לספטמבר 2017)</vt:lpstr>
      <vt:lpstr>פייסבוק – הרשת החברתית המובילה בעולם </vt:lpstr>
      <vt:lpstr>מצגת של PowerPoint‏</vt:lpstr>
      <vt:lpstr>איך נראה עסק זעיר ברשתות החברתיות? </vt:lpstr>
      <vt:lpstr>לפני שרצים לפייסבוק...</vt:lpstr>
      <vt:lpstr>פתיחת דף עסקי בפייסבוק</vt:lpstr>
      <vt:lpstr>ניהול הדף</vt:lpstr>
      <vt:lpstr>קידום הדף העסקי </vt:lpstr>
      <vt:lpstr>קידום הדף העסקי - המשך</vt:lpstr>
      <vt:lpstr>חשוב להסביר לבעלת העסק כי מדובר בתהליך ארוך ומייגע ונדרשת סבלנות רבה</vt:lpstr>
      <vt:lpstr> על מה נכתוב בדף שלנו?</vt:lpstr>
      <vt:lpstr>מה עובד ?</vt:lpstr>
      <vt:lpstr>דוגמא:</vt:lpstr>
      <vt:lpstr>ניהול הקשר אל מול הלקוחות</vt:lpstr>
      <vt:lpstr>תוכן חינמי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rami</dc:creator>
  <cp:lastModifiedBy>Michal Govrin</cp:lastModifiedBy>
  <cp:revision>25</cp:revision>
  <dcterms:created xsi:type="dcterms:W3CDTF">2017-09-25T10:02:12Z</dcterms:created>
  <dcterms:modified xsi:type="dcterms:W3CDTF">2017-10-19T12:30:11Z</dcterms:modified>
</cp:coreProperties>
</file>